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4"/>
  </p:notesMasterIdLst>
  <p:sldIdLst>
    <p:sldId id="256" r:id="rId2"/>
    <p:sldId id="319" r:id="rId3"/>
    <p:sldId id="257" r:id="rId4"/>
    <p:sldId id="29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258" r:id="rId18"/>
    <p:sldId id="312" r:id="rId19"/>
    <p:sldId id="313" r:id="rId20"/>
    <p:sldId id="310" r:id="rId21"/>
    <p:sldId id="317" r:id="rId22"/>
    <p:sldId id="277" r:id="rId23"/>
    <p:sldId id="311" r:id="rId24"/>
    <p:sldId id="318" r:id="rId25"/>
    <p:sldId id="266" r:id="rId26"/>
    <p:sldId id="268" r:id="rId27"/>
    <p:sldId id="269" r:id="rId28"/>
    <p:sldId id="314" r:id="rId29"/>
    <p:sldId id="315" r:id="rId30"/>
    <p:sldId id="316" r:id="rId31"/>
    <p:sldId id="305" r:id="rId32"/>
    <p:sldId id="28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8D51BB-D425-42EC-BDCD-66A51357C1C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AAF71BC-024A-4266-8CAD-0FB467A45519}" type="pres">
      <dgm:prSet presAssocID="{6F8D51BB-D425-42EC-BDCD-66A51357C1CB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3E058A94-CF0B-4AF6-BAB0-6E5D2EFBE2B5}" type="presOf" srcId="{6F8D51BB-D425-42EC-BDCD-66A51357C1CB}" destId="{6AAF71BC-024A-4266-8CAD-0FB467A45519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18E725-FD2A-47B4-AB58-324021FA91E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956E1B5A-A7D4-4E75-AA2F-C3A1AE425DE7}">
      <dgm:prSet phldrT="[Text]"/>
      <dgm:spPr>
        <a:solidFill>
          <a:srgbClr val="66FF33">
            <a:alpha val="50000"/>
          </a:srgbClr>
        </a:solidFill>
      </dgm:spPr>
      <dgm:t>
        <a:bodyPr/>
        <a:lstStyle/>
        <a:p>
          <a:r>
            <a:rPr lang="en-US" dirty="0" smtClean="0"/>
            <a:t>AISI</a:t>
          </a:r>
          <a:endParaRPr lang="en-CA" dirty="0"/>
        </a:p>
      </dgm:t>
    </dgm:pt>
    <dgm:pt modelId="{279CBA97-2B04-461B-8A83-98CE3CA95D35}" type="parTrans" cxnId="{F437FCE5-06ED-4D90-87C8-3FFAB193EB0A}">
      <dgm:prSet/>
      <dgm:spPr/>
      <dgm:t>
        <a:bodyPr/>
        <a:lstStyle/>
        <a:p>
          <a:endParaRPr lang="en-CA"/>
        </a:p>
      </dgm:t>
    </dgm:pt>
    <dgm:pt modelId="{4ADF359D-76FF-496F-9E43-D2DD777F1C35}" type="sibTrans" cxnId="{F437FCE5-06ED-4D90-87C8-3FFAB193EB0A}">
      <dgm:prSet/>
      <dgm:spPr/>
      <dgm:t>
        <a:bodyPr/>
        <a:lstStyle/>
        <a:p>
          <a:endParaRPr lang="en-CA"/>
        </a:p>
      </dgm:t>
    </dgm:pt>
    <dgm:pt modelId="{5C77A3E6-5914-4C77-A998-F57FCF555B4C}">
      <dgm:prSet phldrT="[Text]"/>
      <dgm:spPr>
        <a:solidFill>
          <a:srgbClr val="00B0F0">
            <a:alpha val="50000"/>
          </a:srgbClr>
        </a:solidFill>
      </dgm:spPr>
      <dgm:t>
        <a:bodyPr/>
        <a:lstStyle/>
        <a:p>
          <a:pPr algn="l"/>
          <a:r>
            <a:rPr lang="en-US" dirty="0" smtClean="0"/>
            <a:t>Sp. Ed. </a:t>
          </a:r>
          <a:endParaRPr lang="en-CA" dirty="0"/>
        </a:p>
      </dgm:t>
    </dgm:pt>
    <dgm:pt modelId="{2A6FD87D-3368-4B01-B604-6E0A05465C09}" type="parTrans" cxnId="{9ABBA239-7BED-447E-9AD3-A48A14202607}">
      <dgm:prSet/>
      <dgm:spPr/>
      <dgm:t>
        <a:bodyPr/>
        <a:lstStyle/>
        <a:p>
          <a:endParaRPr lang="en-CA"/>
        </a:p>
      </dgm:t>
    </dgm:pt>
    <dgm:pt modelId="{EE37730B-5528-489C-BB93-78A9358DFA65}" type="sibTrans" cxnId="{9ABBA239-7BED-447E-9AD3-A48A14202607}">
      <dgm:prSet/>
      <dgm:spPr/>
      <dgm:t>
        <a:bodyPr/>
        <a:lstStyle/>
        <a:p>
          <a:endParaRPr lang="en-CA"/>
        </a:p>
      </dgm:t>
    </dgm:pt>
    <dgm:pt modelId="{172F458F-4F5E-45A2-8939-7B339F79926A}">
      <dgm:prSet phldrT="[Text]"/>
      <dgm:spPr>
        <a:solidFill>
          <a:srgbClr val="FF0000">
            <a:alpha val="50000"/>
          </a:srgbClr>
        </a:solidFill>
      </dgm:spPr>
      <dgm:t>
        <a:bodyPr/>
        <a:lstStyle/>
        <a:p>
          <a:r>
            <a:rPr lang="en-US" dirty="0" smtClean="0"/>
            <a:t>Admin</a:t>
          </a:r>
          <a:endParaRPr lang="en-CA" dirty="0"/>
        </a:p>
      </dgm:t>
    </dgm:pt>
    <dgm:pt modelId="{896D8808-155D-4817-B8B5-19BC251BCA6C}" type="parTrans" cxnId="{60E18C0B-C48F-4557-9BB3-DDCD1C97E1AE}">
      <dgm:prSet/>
      <dgm:spPr/>
      <dgm:t>
        <a:bodyPr/>
        <a:lstStyle/>
        <a:p>
          <a:endParaRPr lang="en-CA"/>
        </a:p>
      </dgm:t>
    </dgm:pt>
    <dgm:pt modelId="{FA475A6B-0914-4DA3-9FB4-27D07B28831C}" type="sibTrans" cxnId="{60E18C0B-C48F-4557-9BB3-DDCD1C97E1AE}">
      <dgm:prSet/>
      <dgm:spPr/>
      <dgm:t>
        <a:bodyPr/>
        <a:lstStyle/>
        <a:p>
          <a:endParaRPr lang="en-CA"/>
        </a:p>
      </dgm:t>
    </dgm:pt>
    <dgm:pt modelId="{191B8A3D-441D-441D-825C-568B41D9E8B2}" type="pres">
      <dgm:prSet presAssocID="{A318E725-FD2A-47B4-AB58-324021FA91EB}" presName="compositeShape" presStyleCnt="0">
        <dgm:presLayoutVars>
          <dgm:chMax val="7"/>
          <dgm:dir/>
          <dgm:resizeHandles val="exact"/>
        </dgm:presLayoutVars>
      </dgm:prSet>
      <dgm:spPr/>
    </dgm:pt>
    <dgm:pt modelId="{12C275BB-2049-430D-9E12-9AC2A645F488}" type="pres">
      <dgm:prSet presAssocID="{956E1B5A-A7D4-4E75-AA2F-C3A1AE425DE7}" presName="circ1" presStyleLbl="vennNode1" presStyleIdx="0" presStyleCnt="3" custScaleX="67277" custScaleY="63855" custLinFactNeighborX="305" custLinFactNeighborY="15060"/>
      <dgm:spPr/>
      <dgm:t>
        <a:bodyPr/>
        <a:lstStyle/>
        <a:p>
          <a:endParaRPr lang="en-CA"/>
        </a:p>
      </dgm:t>
    </dgm:pt>
    <dgm:pt modelId="{A084A0B7-7CB7-466C-BE9F-D24E28598653}" type="pres">
      <dgm:prSet presAssocID="{956E1B5A-A7D4-4E75-AA2F-C3A1AE425DE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4864FD2-000A-4649-A86B-F27A66A4B4C8}" type="pres">
      <dgm:prSet presAssocID="{5C77A3E6-5914-4C77-A998-F57FCF555B4C}" presName="circ2" presStyleLbl="vennNode1" presStyleIdx="1" presStyleCnt="3" custScaleX="63855" custScaleY="60141" custLinFactNeighborX="20944" custLinFactNeighborY="10195"/>
      <dgm:spPr/>
      <dgm:t>
        <a:bodyPr/>
        <a:lstStyle/>
        <a:p>
          <a:endParaRPr lang="en-CA"/>
        </a:p>
      </dgm:t>
    </dgm:pt>
    <dgm:pt modelId="{EBB83162-A287-40A5-835A-02CF0AAE0B84}" type="pres">
      <dgm:prSet presAssocID="{5C77A3E6-5914-4C77-A998-F57FCF555B4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365F9DA-C729-4F06-B304-FE7D296D5BE3}" type="pres">
      <dgm:prSet presAssocID="{172F458F-4F5E-45A2-8939-7B339F79926A}" presName="circ3" presStyleLbl="vennNode1" presStyleIdx="2" presStyleCnt="3" custScaleX="67872" custScaleY="65176" custLinFactNeighborX="-31475" custLinFactNeighborY="1668"/>
      <dgm:spPr/>
      <dgm:t>
        <a:bodyPr/>
        <a:lstStyle/>
        <a:p>
          <a:endParaRPr lang="en-CA"/>
        </a:p>
      </dgm:t>
    </dgm:pt>
    <dgm:pt modelId="{D86683EE-DC01-4E83-8C91-89A2DE37C14D}" type="pres">
      <dgm:prSet presAssocID="{172F458F-4F5E-45A2-8939-7B339F79926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7805C571-5DA4-4DA6-B927-52D7F6315797}" type="presOf" srcId="{A318E725-FD2A-47B4-AB58-324021FA91EB}" destId="{191B8A3D-441D-441D-825C-568B41D9E8B2}" srcOrd="0" destOrd="0" presId="urn:microsoft.com/office/officeart/2005/8/layout/venn1"/>
    <dgm:cxn modelId="{F437FCE5-06ED-4D90-87C8-3FFAB193EB0A}" srcId="{A318E725-FD2A-47B4-AB58-324021FA91EB}" destId="{956E1B5A-A7D4-4E75-AA2F-C3A1AE425DE7}" srcOrd="0" destOrd="0" parTransId="{279CBA97-2B04-461B-8A83-98CE3CA95D35}" sibTransId="{4ADF359D-76FF-496F-9E43-D2DD777F1C35}"/>
    <dgm:cxn modelId="{3E8B1B0A-C816-411F-A3BB-FDC8E2ED3B6D}" type="presOf" srcId="{5C77A3E6-5914-4C77-A998-F57FCF555B4C}" destId="{EBB83162-A287-40A5-835A-02CF0AAE0B84}" srcOrd="1" destOrd="0" presId="urn:microsoft.com/office/officeart/2005/8/layout/venn1"/>
    <dgm:cxn modelId="{542FF830-C9FD-491B-9569-18FEBA784391}" type="presOf" srcId="{956E1B5A-A7D4-4E75-AA2F-C3A1AE425DE7}" destId="{12C275BB-2049-430D-9E12-9AC2A645F488}" srcOrd="0" destOrd="0" presId="urn:microsoft.com/office/officeart/2005/8/layout/venn1"/>
    <dgm:cxn modelId="{60E18C0B-C48F-4557-9BB3-DDCD1C97E1AE}" srcId="{A318E725-FD2A-47B4-AB58-324021FA91EB}" destId="{172F458F-4F5E-45A2-8939-7B339F79926A}" srcOrd="2" destOrd="0" parTransId="{896D8808-155D-4817-B8B5-19BC251BCA6C}" sibTransId="{FA475A6B-0914-4DA3-9FB4-27D07B28831C}"/>
    <dgm:cxn modelId="{9ABBA239-7BED-447E-9AD3-A48A14202607}" srcId="{A318E725-FD2A-47B4-AB58-324021FA91EB}" destId="{5C77A3E6-5914-4C77-A998-F57FCF555B4C}" srcOrd="1" destOrd="0" parTransId="{2A6FD87D-3368-4B01-B604-6E0A05465C09}" sibTransId="{EE37730B-5528-489C-BB93-78A9358DFA65}"/>
    <dgm:cxn modelId="{020B7DD3-A9B8-47FF-877D-83454A095A7A}" type="presOf" srcId="{172F458F-4F5E-45A2-8939-7B339F79926A}" destId="{4365F9DA-C729-4F06-B304-FE7D296D5BE3}" srcOrd="0" destOrd="0" presId="urn:microsoft.com/office/officeart/2005/8/layout/venn1"/>
    <dgm:cxn modelId="{9E1F45A8-1734-4FE4-B0B3-5136FB9769F1}" type="presOf" srcId="{172F458F-4F5E-45A2-8939-7B339F79926A}" destId="{D86683EE-DC01-4E83-8C91-89A2DE37C14D}" srcOrd="1" destOrd="0" presId="urn:microsoft.com/office/officeart/2005/8/layout/venn1"/>
    <dgm:cxn modelId="{B2D8AFFF-EC53-4EB5-8695-B698EA756B68}" type="presOf" srcId="{5C77A3E6-5914-4C77-A998-F57FCF555B4C}" destId="{14864FD2-000A-4649-A86B-F27A66A4B4C8}" srcOrd="0" destOrd="0" presId="urn:microsoft.com/office/officeart/2005/8/layout/venn1"/>
    <dgm:cxn modelId="{9E4E02AA-9333-4C2C-B254-6BD14901DA02}" type="presOf" srcId="{956E1B5A-A7D4-4E75-AA2F-C3A1AE425DE7}" destId="{A084A0B7-7CB7-466C-BE9F-D24E28598653}" srcOrd="1" destOrd="0" presId="urn:microsoft.com/office/officeart/2005/8/layout/venn1"/>
    <dgm:cxn modelId="{F776B8F3-BCF9-4C57-9112-FD8B3A47F116}" type="presParOf" srcId="{191B8A3D-441D-441D-825C-568B41D9E8B2}" destId="{12C275BB-2049-430D-9E12-9AC2A645F488}" srcOrd="0" destOrd="0" presId="urn:microsoft.com/office/officeart/2005/8/layout/venn1"/>
    <dgm:cxn modelId="{1953F756-BB66-481E-85AA-8A43F0DAE837}" type="presParOf" srcId="{191B8A3D-441D-441D-825C-568B41D9E8B2}" destId="{A084A0B7-7CB7-466C-BE9F-D24E28598653}" srcOrd="1" destOrd="0" presId="urn:microsoft.com/office/officeart/2005/8/layout/venn1"/>
    <dgm:cxn modelId="{92294379-E053-4105-BD1B-4A900E71AF89}" type="presParOf" srcId="{191B8A3D-441D-441D-825C-568B41D9E8B2}" destId="{14864FD2-000A-4649-A86B-F27A66A4B4C8}" srcOrd="2" destOrd="0" presId="urn:microsoft.com/office/officeart/2005/8/layout/venn1"/>
    <dgm:cxn modelId="{1F8FEA84-72FA-4589-B4B2-C9F51245F618}" type="presParOf" srcId="{191B8A3D-441D-441D-825C-568B41D9E8B2}" destId="{EBB83162-A287-40A5-835A-02CF0AAE0B84}" srcOrd="3" destOrd="0" presId="urn:microsoft.com/office/officeart/2005/8/layout/venn1"/>
    <dgm:cxn modelId="{77E24AE3-810A-499E-AAFA-3B5F9B0781D0}" type="presParOf" srcId="{191B8A3D-441D-441D-825C-568B41D9E8B2}" destId="{4365F9DA-C729-4F06-B304-FE7D296D5BE3}" srcOrd="4" destOrd="0" presId="urn:microsoft.com/office/officeart/2005/8/layout/venn1"/>
    <dgm:cxn modelId="{5E1492C6-23F7-4EE6-AE77-9DF98928F011}" type="presParOf" srcId="{191B8A3D-441D-441D-825C-568B41D9E8B2}" destId="{D86683EE-DC01-4E83-8C91-89A2DE37C14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C275BB-2049-430D-9E12-9AC2A645F488}">
      <dsp:nvSpPr>
        <dsp:cNvPr id="0" name=""/>
        <dsp:cNvSpPr/>
      </dsp:nvSpPr>
      <dsp:spPr>
        <a:xfrm>
          <a:off x="2881096" y="1084578"/>
          <a:ext cx="2091615" cy="1985226"/>
        </a:xfrm>
        <a:prstGeom prst="ellipse">
          <a:avLst/>
        </a:prstGeom>
        <a:solidFill>
          <a:srgbClr val="66FF33">
            <a:alpha val="50000"/>
          </a:srgb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AISI</a:t>
          </a:r>
          <a:endParaRPr lang="en-CA" sz="3700" kern="1200" dirty="0"/>
        </a:p>
      </dsp:txBody>
      <dsp:txXfrm>
        <a:off x="3159978" y="1431993"/>
        <a:ext cx="1533851" cy="893351"/>
      </dsp:txXfrm>
    </dsp:sp>
    <dsp:sp modelId="{14864FD2-000A-4649-A86B-F27A66A4B4C8}">
      <dsp:nvSpPr>
        <dsp:cNvPr id="0" name=""/>
        <dsp:cNvSpPr/>
      </dsp:nvSpPr>
      <dsp:spPr>
        <a:xfrm>
          <a:off x="4697765" y="2934161"/>
          <a:ext cx="1985226" cy="1869759"/>
        </a:xfrm>
        <a:prstGeom prst="ellipse">
          <a:avLst/>
        </a:prstGeom>
        <a:solidFill>
          <a:srgbClr val="00B0F0">
            <a:alpha val="50000"/>
          </a:srgb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Sp. Ed. </a:t>
          </a:r>
          <a:endParaRPr lang="en-CA" sz="3700" kern="1200" dirty="0"/>
        </a:p>
      </dsp:txBody>
      <dsp:txXfrm>
        <a:off x="5304913" y="3417182"/>
        <a:ext cx="1191135" cy="1028367"/>
      </dsp:txXfrm>
    </dsp:sp>
    <dsp:sp modelId="{4365F9DA-C729-4F06-B304-FE7D296D5BE3}">
      <dsp:nvSpPr>
        <dsp:cNvPr id="0" name=""/>
        <dsp:cNvSpPr/>
      </dsp:nvSpPr>
      <dsp:spPr>
        <a:xfrm>
          <a:off x="762003" y="2590792"/>
          <a:ext cx="2110113" cy="2026295"/>
        </a:xfrm>
        <a:prstGeom prst="ellipse">
          <a:avLst/>
        </a:prstGeom>
        <a:solidFill>
          <a:srgbClr val="FF0000">
            <a:alpha val="50000"/>
          </a:srgb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Admin</a:t>
          </a:r>
          <a:endParaRPr lang="en-CA" sz="3700" kern="1200" dirty="0"/>
        </a:p>
      </dsp:txBody>
      <dsp:txXfrm>
        <a:off x="960705" y="3114251"/>
        <a:ext cx="1266067" cy="1114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A8689-BDFF-40B8-8FA9-94495CD03BCD}" type="datetimeFigureOut">
              <a:rPr lang="en-CA" smtClean="0"/>
              <a:t>27/11/2012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556DC-C337-48F7-8D3F-AF9D507680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9876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Pictures that each person has turned in about their life beyond the office.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5FCEA-3326-4162-98ED-3CC99B60A7E6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10749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Carmen loves</a:t>
            </a:r>
            <a:r>
              <a:rPr lang="en-US" baseline="0" dirty="0" smtClean="0"/>
              <a:t> her cats…but that doesn’t mean she loves all animals.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5FCEA-3326-4162-98ED-3CC99B60A7E6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68540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Jerry…tries</a:t>
            </a:r>
            <a:r>
              <a:rPr lang="en-US" baseline="0" dirty="0" smtClean="0"/>
              <a:t> to keep his life beyond the office quiet. We figured out why.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5FCEA-3326-4162-98ED-3CC99B60A7E6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02481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Lissa….despite only recently </a:t>
            </a:r>
            <a:r>
              <a:rPr lang="en-US" baseline="0" dirty="0" smtClean="0"/>
              <a:t>beginning yoga, was eager to show you one of the moves she has mastered.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5FCEA-3326-4162-98ED-3CC99B60A7E6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4805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556DC-C337-48F7-8D3F-AF9D50768023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31396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are creating </a:t>
            </a:r>
            <a:r>
              <a:rPr lang="en-US" dirty="0" err="1" smtClean="0"/>
              <a:t>alonside</a:t>
            </a:r>
            <a:r>
              <a:rPr lang="en-US" dirty="0" smtClean="0"/>
              <a:t> us</a:t>
            </a:r>
            <a:r>
              <a:rPr lang="en-US" baseline="0" dirty="0" smtClean="0"/>
              <a:t> the Learning support team model. We are not telling you…you would have heard that there are differences </a:t>
            </a:r>
            <a:r>
              <a:rPr lang="en-US" baseline="0" dirty="0" err="1" smtClean="0"/>
              <a:t>bewteen</a:t>
            </a:r>
            <a:r>
              <a:rPr lang="en-US" baseline="0" dirty="0" smtClean="0"/>
              <a:t> schools as you went through the speed dating process – this is a good thing as it should reflect your context.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have explored these roles and what you</a:t>
            </a:r>
            <a:r>
              <a:rPr lang="en-US" baseline="0" dirty="0" smtClean="0"/>
              <a:t> are doing, at this time we thought we’d look at a continuum of ways to work as a team and as a staff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556DC-C337-48F7-8D3F-AF9D50768023}" type="slidenum">
              <a:rPr lang="en-CA" smtClean="0"/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89109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Build in coaching definitions???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F556DC-C337-48F7-8D3F-AF9D50768023}" type="slidenum">
              <a:rPr lang="en-CA" smtClean="0"/>
              <a:t>26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7270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Dean Nielsen – firefighter – but not a good one.</a:t>
            </a:r>
            <a:r>
              <a:rPr lang="en-US" baseline="0" dirty="0" smtClean="0"/>
              <a:t> He’s buying a pumpkin instead of helping with the fire.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5FCEA-3326-4162-98ED-3CC99B60A7E6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2531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Dawn Normoyle – a bacon lover,</a:t>
            </a:r>
            <a:r>
              <a:rPr lang="en-US" baseline="0" dirty="0" smtClean="0"/>
              <a:t> ever since she was a child.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5FCEA-3326-4162-98ED-3CC99B60A7E6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11904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Dawn Weststrate – parent of 2 boys….needs to work on her supervision skills…maybe she could learn from Pam.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5FCEA-3326-4162-98ED-3CC99B60A7E6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4904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Pam Dudar…also the parent of 2 kids.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5FCEA-3326-4162-98ED-3CC99B60A7E6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2007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Donelda Wygiera…family</a:t>
            </a:r>
            <a:r>
              <a:rPr lang="en-US" baseline="0" dirty="0" smtClean="0"/>
              <a:t> is very important to Donelda, so she turned in a family photo from </a:t>
            </a:r>
            <a:r>
              <a:rPr lang="en-US" baseline="0" dirty="0" smtClean="0"/>
              <a:t>last </a:t>
            </a:r>
            <a:r>
              <a:rPr lang="en-US" baseline="0" dirty="0" smtClean="0"/>
              <a:t>year. It looks like she has changed her hairdresser.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5FCEA-3326-4162-98ED-3CC99B60A7E6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1575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Melody…she wears</a:t>
            </a:r>
            <a:r>
              <a:rPr lang="en-US" baseline="0" dirty="0" smtClean="0"/>
              <a:t> this shirt everyday under her other clothes, just waiting for her day of retirement.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5FCEA-3326-4162-98ED-3CC99B60A7E6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4628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Mark…makes a little</a:t>
            </a:r>
            <a:r>
              <a:rPr lang="en-US" baseline="0" dirty="0" smtClean="0"/>
              <a:t> money on the side as the real life model for Dilbert comics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5FCEA-3326-4162-98ED-3CC99B60A7E6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1993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Wanda Christensen…lives out in the woods. Wanted to share a</a:t>
            </a:r>
            <a:r>
              <a:rPr lang="en-US" baseline="0" dirty="0" smtClean="0"/>
              <a:t> picture of last weekends activities.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5FCEA-3326-4162-98ED-3CC99B60A7E6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2808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AB008E4-385D-407B-A76A-86EBCFB86FB8}" type="datetimeFigureOut">
              <a:rPr lang="en-CA" smtClean="0"/>
              <a:t>27/11/2012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88B79532-FAF3-4AC4-8952-E0FB9AAFC00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08E4-385D-407B-A76A-86EBCFB86FB8}" type="datetimeFigureOut">
              <a:rPr lang="en-CA" smtClean="0"/>
              <a:t>27/11/2012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9532-FAF3-4AC4-8952-E0FB9AAFC00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08E4-385D-407B-A76A-86EBCFB86FB8}" type="datetimeFigureOut">
              <a:rPr lang="en-CA" smtClean="0"/>
              <a:t>27/11/2012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9532-FAF3-4AC4-8952-E0FB9AAFC00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08E4-385D-407B-A76A-86EBCFB86FB8}" type="datetimeFigureOut">
              <a:rPr lang="en-CA" smtClean="0"/>
              <a:t>27/11/2012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9532-FAF3-4AC4-8952-E0FB9AAFC00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08E4-385D-407B-A76A-86EBCFB86FB8}" type="datetimeFigureOut">
              <a:rPr lang="en-CA" smtClean="0"/>
              <a:t>27/11/2012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9532-FAF3-4AC4-8952-E0FB9AAFC00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08E4-385D-407B-A76A-86EBCFB86FB8}" type="datetimeFigureOut">
              <a:rPr lang="en-CA" smtClean="0"/>
              <a:t>27/11/2012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9532-FAF3-4AC4-8952-E0FB9AAFC00E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08E4-385D-407B-A76A-86EBCFB86FB8}" type="datetimeFigureOut">
              <a:rPr lang="en-CA" smtClean="0"/>
              <a:t>27/11/2012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9532-FAF3-4AC4-8952-E0FB9AAFC00E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08E4-385D-407B-A76A-86EBCFB86FB8}" type="datetimeFigureOut">
              <a:rPr lang="en-CA" smtClean="0"/>
              <a:t>27/11/2012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9532-FAF3-4AC4-8952-E0FB9AAFC00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08E4-385D-407B-A76A-86EBCFB86FB8}" type="datetimeFigureOut">
              <a:rPr lang="en-CA" smtClean="0"/>
              <a:t>27/11/2012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9532-FAF3-4AC4-8952-E0FB9AAFC00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AB008E4-385D-407B-A76A-86EBCFB86FB8}" type="datetimeFigureOut">
              <a:rPr lang="en-CA" smtClean="0"/>
              <a:t>27/11/2012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88B79532-FAF3-4AC4-8952-E0FB9AAFC00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AB008E4-385D-407B-A76A-86EBCFB86FB8}" type="datetimeFigureOut">
              <a:rPr lang="en-CA" smtClean="0"/>
              <a:t>27/11/2012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88B79532-FAF3-4AC4-8952-E0FB9AAFC00E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AB008E4-385D-407B-A76A-86EBCFB86FB8}" type="datetimeFigureOut">
              <a:rPr lang="en-CA" smtClean="0"/>
              <a:t>27/11/2012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8B79532-FAF3-4AC4-8952-E0FB9AAFC00E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Learning Support Team</a:t>
            </a:r>
            <a:endParaRPr lang="en-CA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November 28, 2012</a:t>
            </a:r>
            <a:endParaRPr lang="en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286000"/>
            <a:ext cx="3536158" cy="2514600"/>
          </a:xfrm>
        </p:spPr>
      </p:pic>
    </p:spTree>
    <p:extLst>
      <p:ext uri="{BB962C8B-B14F-4D97-AF65-F5344CB8AC3E}">
        <p14:creationId xmlns:p14="http://schemas.microsoft.com/office/powerpoint/2010/main" val="161880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Donelda Wygiera</a:t>
            </a:r>
            <a:br>
              <a:rPr lang="en-US" dirty="0" smtClean="0"/>
            </a:br>
            <a:r>
              <a:rPr lang="en-US" dirty="0" smtClean="0"/>
              <a:t>Division Psychologist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311" y="1600200"/>
            <a:ext cx="3819378" cy="4525963"/>
          </a:xfrm>
        </p:spPr>
      </p:pic>
    </p:spTree>
    <p:extLst>
      <p:ext uri="{BB962C8B-B14F-4D97-AF65-F5344CB8AC3E}">
        <p14:creationId xmlns:p14="http://schemas.microsoft.com/office/powerpoint/2010/main" val="228271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Melody Cowper-Smith</a:t>
            </a:r>
            <a:br>
              <a:rPr lang="en-US" dirty="0" smtClean="0"/>
            </a:br>
            <a:r>
              <a:rPr lang="en-US" dirty="0" smtClean="0"/>
              <a:t>Division Psychologist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057400"/>
            <a:ext cx="3833813" cy="3833813"/>
          </a:xfrm>
        </p:spPr>
      </p:pic>
    </p:spTree>
    <p:extLst>
      <p:ext uri="{BB962C8B-B14F-4D97-AF65-F5344CB8AC3E}">
        <p14:creationId xmlns:p14="http://schemas.microsoft.com/office/powerpoint/2010/main" val="339979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Mark Linski</a:t>
            </a:r>
            <a:br>
              <a:rPr lang="en-US" dirty="0" smtClean="0"/>
            </a:br>
            <a:r>
              <a:rPr lang="en-US" dirty="0" smtClean="0"/>
              <a:t>Behavioral Specialist</a:t>
            </a:r>
            <a:endParaRPr lang="en-CA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5" t="8500" r="9399" b="19885"/>
          <a:stretch/>
        </p:blipFill>
        <p:spPr>
          <a:xfrm>
            <a:off x="1524000" y="2133600"/>
            <a:ext cx="2408665" cy="3241288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6" r="17763" b="18722"/>
          <a:stretch/>
        </p:blipFill>
        <p:spPr>
          <a:xfrm>
            <a:off x="5257800" y="2133600"/>
            <a:ext cx="2535045" cy="329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02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Wanda Christensen</a:t>
            </a:r>
            <a:br>
              <a:rPr lang="en-US" dirty="0" smtClean="0"/>
            </a:br>
            <a:r>
              <a:rPr lang="en-US" dirty="0" smtClean="0"/>
              <a:t>Associate Superintendent</a:t>
            </a:r>
            <a:endParaRPr lang="en-CA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64647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Carmen Christie-Bill</a:t>
            </a:r>
            <a:br>
              <a:rPr lang="en-US" dirty="0" smtClean="0"/>
            </a:br>
            <a:r>
              <a:rPr lang="en-US" dirty="0" smtClean="0"/>
              <a:t>Learning Services Coordinator</a:t>
            </a:r>
            <a:endParaRPr lang="en-CA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2085181"/>
            <a:ext cx="5080000" cy="3556000"/>
          </a:xfrm>
        </p:spPr>
      </p:pic>
    </p:spTree>
    <p:extLst>
      <p:ext uri="{BB962C8B-B14F-4D97-AF65-F5344CB8AC3E}">
        <p14:creationId xmlns:p14="http://schemas.microsoft.com/office/powerpoint/2010/main" val="171179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Jerry Salmon</a:t>
            </a:r>
            <a:br>
              <a:rPr lang="en-US" dirty="0" smtClean="0"/>
            </a:br>
            <a:r>
              <a:rPr lang="en-US" dirty="0" smtClean="0"/>
              <a:t>Learning Services Coordinator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115" y="2119313"/>
            <a:ext cx="4841133" cy="3603625"/>
          </a:xfrm>
        </p:spPr>
      </p:pic>
    </p:spTree>
    <p:extLst>
      <p:ext uri="{BB962C8B-B14F-4D97-AF65-F5344CB8AC3E}">
        <p14:creationId xmlns:p14="http://schemas.microsoft.com/office/powerpoint/2010/main" val="225751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Lissa Steele</a:t>
            </a:r>
            <a:br>
              <a:rPr lang="en-US" dirty="0" smtClean="0"/>
            </a:br>
            <a:r>
              <a:rPr lang="en-US" dirty="0" smtClean="0"/>
              <a:t>Associate Superintendent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87"/>
          <a:stretch/>
        </p:blipFill>
        <p:spPr>
          <a:xfrm>
            <a:off x="1714500" y="2286000"/>
            <a:ext cx="5715000" cy="3151361"/>
          </a:xfrm>
        </p:spPr>
      </p:pic>
    </p:spTree>
    <p:extLst>
      <p:ext uri="{BB962C8B-B14F-4D97-AF65-F5344CB8AC3E}">
        <p14:creationId xmlns:p14="http://schemas.microsoft.com/office/powerpoint/2010/main" val="2494817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the team: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752600"/>
            <a:ext cx="3733800" cy="40507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 smtClean="0"/>
              <a:t>Around the table: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Name &amp; School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Subjects or grade levels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Person #1 asks the  first question for the rest of table to answer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Person #2 continues with second question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Repeat…</a:t>
            </a:r>
            <a:endParaRPr lang="en-CA" dirty="0"/>
          </a:p>
        </p:txBody>
      </p:sp>
      <p:pic>
        <p:nvPicPr>
          <p:cNvPr id="1028" name="Picture 4" descr="d:\users\lsteele.CESD\AppData\Local\Microsoft\Windows\Temporary Internet Files\Content.IE5\BYOXPBYM\MC91021632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3362043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63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Moving From…Isolated Work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7078561"/>
              </p:ext>
            </p:extLst>
          </p:nvPr>
        </p:nvGraphicFramePr>
        <p:xfrm>
          <a:off x="533400" y="1600200"/>
          <a:ext cx="83058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35903200"/>
              </p:ext>
            </p:extLst>
          </p:nvPr>
        </p:nvGraphicFramePr>
        <p:xfrm>
          <a:off x="990600" y="1447800"/>
          <a:ext cx="77724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9882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361" y="39351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To… Collaborative Work</a:t>
            </a:r>
            <a:br>
              <a:rPr lang="en-US" dirty="0" smtClean="0"/>
            </a:br>
            <a:r>
              <a:rPr lang="en-US" dirty="0" smtClean="0"/>
              <a:t>Learning Support Teams</a:t>
            </a:r>
            <a:endParaRPr lang="en-C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445" y="1676400"/>
            <a:ext cx="6303433" cy="4933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751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07249" y="1159774"/>
            <a:ext cx="5821889" cy="436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88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Dating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98448" y="1828800"/>
            <a:ext cx="3200400" cy="3895343"/>
          </a:xfrm>
        </p:spPr>
        <p:txBody>
          <a:bodyPr>
            <a:normAutofit/>
          </a:bodyPr>
          <a:lstStyle/>
          <a:p>
            <a:r>
              <a:rPr lang="en-US" dirty="0" smtClean="0"/>
              <a:t>Find your first school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8 minutes each</a:t>
            </a:r>
          </a:p>
          <a:p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663440" y="1676400"/>
            <a:ext cx="3200400" cy="4048125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CA" dirty="0"/>
              <a:t>What are </a:t>
            </a:r>
            <a:r>
              <a:rPr lang="en-CA" b="1" dirty="0">
                <a:solidFill>
                  <a:srgbClr val="00B050"/>
                </a:solidFill>
              </a:rPr>
              <a:t>3 areas </a:t>
            </a:r>
            <a:r>
              <a:rPr lang="en-CA" dirty="0"/>
              <a:t>where your team is feeling pretty darn </a:t>
            </a:r>
            <a:r>
              <a:rPr lang="en-CA" b="1" dirty="0">
                <a:solidFill>
                  <a:srgbClr val="00B050"/>
                </a:solidFill>
              </a:rPr>
              <a:t>proud and/or excited</a:t>
            </a:r>
            <a:r>
              <a:rPr lang="en-CA" dirty="0"/>
              <a:t>? </a:t>
            </a:r>
          </a:p>
          <a:p>
            <a:pPr marL="0" indent="0">
              <a:buNone/>
            </a:pPr>
            <a:endParaRPr lang="en-CA" dirty="0"/>
          </a:p>
          <a:p>
            <a:pPr lvl="0"/>
            <a:r>
              <a:rPr lang="en-CA" dirty="0"/>
              <a:t>What are </a:t>
            </a:r>
            <a:r>
              <a:rPr lang="en-CA" b="1" dirty="0">
                <a:solidFill>
                  <a:srgbClr val="7030A0"/>
                </a:solidFill>
              </a:rPr>
              <a:t>2 areas your team is trying to address</a:t>
            </a:r>
            <a:r>
              <a:rPr lang="en-CA" dirty="0"/>
              <a:t>? </a:t>
            </a:r>
          </a:p>
          <a:p>
            <a:endParaRPr lang="en-CA" dirty="0"/>
          </a:p>
          <a:p>
            <a:pPr lvl="0"/>
            <a:r>
              <a:rPr lang="en-CA" dirty="0"/>
              <a:t>What is </a:t>
            </a:r>
            <a:r>
              <a:rPr lang="en-CA" b="1" dirty="0">
                <a:solidFill>
                  <a:srgbClr val="FF0000"/>
                </a:solidFill>
              </a:rPr>
              <a:t>1 area of concern </a:t>
            </a:r>
            <a:r>
              <a:rPr lang="en-CA" dirty="0"/>
              <a:t>that your team has struggled with?</a:t>
            </a:r>
          </a:p>
          <a:p>
            <a:endParaRPr lang="en-CA" dirty="0"/>
          </a:p>
        </p:txBody>
      </p:sp>
      <p:pic>
        <p:nvPicPr>
          <p:cNvPr id="1026" name="Picture 2" descr="d:\users\lsteele.CESD\AppData\Local\Microsoft\Windows\Temporary Internet Files\Content.IE5\0O5G3NBH\MM900173989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124200"/>
            <a:ext cx="2133600" cy="291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47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CA" dirty="0"/>
          </a:p>
        </p:txBody>
      </p:sp>
      <p:pic>
        <p:nvPicPr>
          <p:cNvPr id="2050" name="Picture 2" descr="d:\users\jsalmon.CESD\AppData\Local\Microsoft\Windows\Temporary Internet Files\Content.IE5\VW5HDR1J\MC900442000[1]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371" y="1676571"/>
            <a:ext cx="4267029" cy="426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89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57290" y="4786322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643174" y="4071942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929058" y="3357562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214942" y="2643182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500826" y="1928802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2285984" y="4429132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 flipH="1" flipV="1">
            <a:off x="3572662" y="3713958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4858546" y="2999578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 flipH="1" flipV="1">
            <a:off x="6144430" y="2285198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357290" y="4143380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Telling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43174" y="3500438"/>
            <a:ext cx="1071570" cy="378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Selling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29058" y="278605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262673"/>
                </a:solidFill>
              </a:rPr>
              <a:t>Testing</a:t>
            </a:r>
            <a:endParaRPr lang="en-US" b="1" dirty="0">
              <a:solidFill>
                <a:srgbClr val="26267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29190" y="207167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CC00"/>
                </a:solidFill>
              </a:rPr>
              <a:t>Consulting</a:t>
            </a:r>
            <a:endParaRPr lang="en-US" b="1" dirty="0">
              <a:solidFill>
                <a:srgbClr val="00CC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29388" y="135729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CC00"/>
                </a:solidFill>
              </a:rPr>
              <a:t>Co-Creating</a:t>
            </a:r>
            <a:endParaRPr lang="en-US" b="1" dirty="0">
              <a:solidFill>
                <a:srgbClr val="00CC00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1214414" y="5500702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643174" y="5357826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Degree of Active Involvement 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5786446" y="5500702"/>
            <a:ext cx="207170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480827" y="5751356"/>
            <a:ext cx="5857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latin typeface="Verdana" pitchFamily="34" charset="0"/>
              </a:rPr>
              <a:t>Adapted</a:t>
            </a:r>
            <a:r>
              <a:rPr lang="fr-FR" sz="1200" b="1" dirty="0" smtClean="0">
                <a:latin typeface="Verdana" pitchFamily="34" charset="0"/>
              </a:rPr>
              <a:t> </a:t>
            </a:r>
            <a:r>
              <a:rPr lang="fr-FR" sz="1200" b="1" dirty="0" err="1" smtClean="0">
                <a:latin typeface="Verdana" pitchFamily="34" charset="0"/>
              </a:rPr>
              <a:t>from</a:t>
            </a:r>
            <a:r>
              <a:rPr lang="fr-FR" sz="1200" b="1" dirty="0" smtClean="0">
                <a:latin typeface="Verdana" pitchFamily="34" charset="0"/>
              </a:rPr>
              <a:t>: </a:t>
            </a:r>
            <a:r>
              <a:rPr lang="fr-FR" sz="1200" b="1" dirty="0" err="1" smtClean="0">
                <a:latin typeface="Verdana" pitchFamily="34" charset="0"/>
              </a:rPr>
              <a:t>Senge</a:t>
            </a:r>
            <a:r>
              <a:rPr lang="fr-FR" sz="1200" b="1" dirty="0" smtClean="0">
                <a:latin typeface="Verdana" pitchFamily="34" charset="0"/>
              </a:rPr>
              <a:t>, (1994), The </a:t>
            </a:r>
            <a:r>
              <a:rPr lang="fr-FR" sz="1200" b="1" dirty="0" err="1" smtClean="0">
                <a:latin typeface="Verdana" pitchFamily="34" charset="0"/>
              </a:rPr>
              <a:t>Fifth</a:t>
            </a:r>
            <a:r>
              <a:rPr lang="fr-FR" sz="1200" b="1" dirty="0" smtClean="0">
                <a:latin typeface="Verdana" pitchFamily="34" charset="0"/>
              </a:rPr>
              <a:t> Discipline Field book. </a:t>
            </a:r>
            <a:endParaRPr lang="fr-FR" sz="1200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714348" y="862024"/>
            <a:ext cx="63579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+mj-lt"/>
              </a:rPr>
              <a:t>Shared Vision</a:t>
            </a:r>
            <a:endParaRPr lang="en-US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4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 – back at 11:15</a:t>
            </a:r>
            <a:endParaRPr lang="en-CA" dirty="0"/>
          </a:p>
        </p:txBody>
      </p:sp>
      <p:pic>
        <p:nvPicPr>
          <p:cNvPr id="3074" name="Picture 2" descr="d:\users\lsteele.CESD\AppData\Local\Microsoft\Windows\Temporary Internet Files\Content.IE5\SN2G3YIA\MP90040287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960536"/>
            <a:ext cx="5310752" cy="398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62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n’ Notes</a:t>
            </a:r>
            <a:endParaRPr lang="en-CA" dirty="0"/>
          </a:p>
        </p:txBody>
      </p:sp>
      <p:pic>
        <p:nvPicPr>
          <p:cNvPr id="2051" name="Picture 3" descr="d:\users\lsteele.CESD\AppData\Local\Microsoft\Windows\Temporary Internet Files\Content.IE5\Z2EEZWTC\MC900439350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905000"/>
            <a:ext cx="4144963" cy="414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17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could we do as a LST? </a:t>
            </a:r>
            <a:endParaRPr lang="en-CA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063" y="2119313"/>
            <a:ext cx="5205236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004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</a:t>
            </a:r>
            <a:r>
              <a:rPr lang="en-US" dirty="0" smtClean="0"/>
              <a:t>could we do as an LST?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There are many ways to move learning forward as a staff</a:t>
            </a:r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 smtClean="0"/>
              <a:t>Early on, we talked about a coaching role…</a:t>
            </a:r>
          </a:p>
          <a:p>
            <a:endParaRPr lang="en-US" sz="3600" dirty="0" smtClean="0"/>
          </a:p>
          <a:p>
            <a:pPr marL="0" indent="0">
              <a:buNone/>
            </a:pPr>
            <a:endParaRPr lang="en-US" sz="3600" dirty="0" smtClean="0"/>
          </a:p>
          <a:p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69118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Thoughts on Coaching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b="1" dirty="0" smtClean="0"/>
              <a:t>Professional Partnerships</a:t>
            </a:r>
          </a:p>
          <a:p>
            <a:pPr marL="0" indent="0">
              <a:buNone/>
            </a:pPr>
            <a:endParaRPr lang="en-CA" dirty="0"/>
          </a:p>
          <a:p>
            <a:pPr lvl="0"/>
            <a:r>
              <a:rPr lang="en-CA" dirty="0"/>
              <a:t>Teachers continuously support and reflect upon their classroom practices through co-planning, co-teaching, modelling and data collecting to enhance the quality learning environments for all students. 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8921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could we do as an LST?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Here are a list of possibilities that require increasing levels of </a:t>
            </a:r>
            <a:r>
              <a:rPr lang="en-US" dirty="0" smtClean="0"/>
              <a:t>trust..</a:t>
            </a:r>
            <a:endParaRPr lang="en-US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037" y="4781550"/>
            <a:ext cx="7524750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19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Thinking about this Continuum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i="1" dirty="0" smtClean="0">
                <a:solidFill>
                  <a:srgbClr val="FF0000"/>
                </a:solidFill>
              </a:rPr>
              <a:t>AS AN LST:</a:t>
            </a:r>
            <a:endParaRPr lang="en-CA" i="1" dirty="0" smtClean="0">
              <a:solidFill>
                <a:srgbClr val="FF0000"/>
              </a:solidFill>
            </a:endParaRPr>
          </a:p>
          <a:p>
            <a:pPr lvl="0"/>
            <a:r>
              <a:rPr lang="en-CA" i="1" dirty="0" smtClean="0"/>
              <a:t>First </a:t>
            </a:r>
            <a:r>
              <a:rPr lang="en-CA" i="1" dirty="0"/>
              <a:t>impressions/Questions?</a:t>
            </a:r>
            <a:endParaRPr lang="en-CA" sz="2800" dirty="0"/>
          </a:p>
          <a:p>
            <a:pPr marL="0" indent="0">
              <a:buNone/>
            </a:pPr>
            <a:endParaRPr lang="en-CA" sz="2800" dirty="0"/>
          </a:p>
          <a:p>
            <a:pPr lvl="0"/>
            <a:r>
              <a:rPr lang="en-CA" i="1" dirty="0"/>
              <a:t>As you reflect on this continuum as an LST:</a:t>
            </a:r>
            <a:endParaRPr lang="en-CA" sz="2800" dirty="0"/>
          </a:p>
          <a:p>
            <a:pPr lvl="1"/>
            <a:r>
              <a:rPr lang="en-CA" sz="2400" i="1" dirty="0"/>
              <a:t>What are the strengths of your team?</a:t>
            </a:r>
            <a:endParaRPr lang="en-CA" sz="2800" dirty="0"/>
          </a:p>
          <a:p>
            <a:pPr lvl="1"/>
            <a:r>
              <a:rPr lang="en-CA" sz="2400" i="1" dirty="0"/>
              <a:t>What are some areas you’d like to explore?</a:t>
            </a:r>
            <a:endParaRPr lang="en-CA" sz="2800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7951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05000"/>
            <a:ext cx="7619999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1.</a:t>
            </a:r>
            <a:r>
              <a:rPr lang="en-US" b="1" dirty="0" smtClean="0">
                <a:solidFill>
                  <a:srgbClr val="FFFF00"/>
                </a:solidFill>
              </a:rPr>
              <a:t>. </a:t>
            </a:r>
            <a:r>
              <a:rPr lang="en-US" b="1" dirty="0" smtClean="0"/>
              <a:t>Who can I connect with to support the work of our 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LST?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2. What are other LSTs doing  in their schools?</a:t>
            </a:r>
          </a:p>
          <a:p>
            <a:pPr marL="365760" lvl="1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3. How might we support continued instructional </a:t>
            </a:r>
          </a:p>
          <a:p>
            <a:pPr marL="0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collaboration at our school?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228600"/>
            <a:ext cx="1483591" cy="1524000"/>
          </a:xfrm>
          <a:prstGeom prst="rect">
            <a:avLst/>
          </a:prstGeom>
          <a:effectLst>
            <a:glow rad="127000">
              <a:schemeClr val="accent1">
                <a:alpha val="91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46337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Thinking about this Continuum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ON THE GOOGLE DOC PROVIDED: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lvl="0"/>
            <a:r>
              <a:rPr lang="en-CA" i="1" dirty="0"/>
              <a:t>What </a:t>
            </a:r>
            <a:r>
              <a:rPr lang="en-CA" b="1" i="1" dirty="0"/>
              <a:t>supports</a:t>
            </a:r>
            <a:r>
              <a:rPr lang="en-CA" i="1" dirty="0"/>
              <a:t> do you anticipate you and your staff need in order to move forward in your instructional collaboration? </a:t>
            </a:r>
            <a:endParaRPr lang="en-CA" dirty="0"/>
          </a:p>
          <a:p>
            <a:pPr marL="0" indent="0">
              <a:buNone/>
            </a:pPr>
            <a:endParaRPr lang="en-CA" dirty="0"/>
          </a:p>
          <a:p>
            <a:pPr lvl="0"/>
            <a:r>
              <a:rPr lang="en-CA" i="1" dirty="0"/>
              <a:t>What else should we consider for this continuum? </a:t>
            </a:r>
            <a:endParaRPr lang="en-CA" dirty="0"/>
          </a:p>
          <a:p>
            <a:endParaRPr lang="en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24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As an LST</a:t>
            </a:r>
          </a:p>
          <a:p>
            <a:pPr lvl="1"/>
            <a:r>
              <a:rPr lang="en-US" dirty="0" smtClean="0"/>
              <a:t>Reflection on the questions provided at your table</a:t>
            </a:r>
          </a:p>
          <a:p>
            <a:pPr marL="36576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Please give to a member of Learning Services or Student Services</a:t>
            </a:r>
          </a:p>
          <a:p>
            <a:endParaRPr lang="en-US" dirty="0" smtClean="0"/>
          </a:p>
        </p:txBody>
      </p:sp>
      <p:pic>
        <p:nvPicPr>
          <p:cNvPr id="1026" name="Picture 2" descr="d:\users\lsteele.CESD\AppData\Local\Microsoft\Windows\Temporary Internet Files\Content.IE5\0O5G3NBH\MP90004957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133600"/>
            <a:ext cx="3657600" cy="2450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19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 – back at 12:45</a:t>
            </a:r>
            <a:endParaRPr lang="en-CA" dirty="0"/>
          </a:p>
        </p:txBody>
      </p:sp>
      <p:pic>
        <p:nvPicPr>
          <p:cNvPr id="11267" name="Picture 3" descr="d:\users\lsteele.CESD\AppData\Local\Microsoft\Windows\Temporary Internet Files\Content.IE5\0O5G3NBH\MC9002908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088391"/>
            <a:ext cx="4724400" cy="406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45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Day: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752600"/>
            <a:ext cx="7162800" cy="4419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Getting to know the team</a:t>
            </a:r>
          </a:p>
          <a:p>
            <a:r>
              <a:rPr lang="en-US" dirty="0" smtClean="0"/>
              <a:t>Sharing our work and ideas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BREAK</a:t>
            </a: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2500" dirty="0" smtClean="0"/>
              <a:t>News n’ Notes</a:t>
            </a:r>
          </a:p>
          <a:p>
            <a:r>
              <a:rPr lang="en-US" sz="2500" dirty="0" smtClean="0"/>
              <a:t>Instructional</a:t>
            </a:r>
            <a:r>
              <a:rPr lang="en-US" dirty="0" smtClean="0"/>
              <a:t> Collaboration – the possibilities</a:t>
            </a:r>
          </a:p>
          <a:p>
            <a:r>
              <a:rPr lang="en-US" dirty="0" smtClean="0"/>
              <a:t>Exit Slip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LUNCH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Dawn </a:t>
            </a:r>
            <a:r>
              <a:rPr lang="en-US" dirty="0" err="1" smtClean="0"/>
              <a:t>Reithaug</a:t>
            </a:r>
            <a:r>
              <a:rPr lang="en-US" dirty="0" smtClean="0"/>
              <a:t> – Universal Supports</a:t>
            </a:r>
          </a:p>
          <a:p>
            <a:endParaRPr lang="en-US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2333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Beyond the office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3692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Dean Nielsen</a:t>
            </a:r>
            <a:br>
              <a:rPr lang="en-US" dirty="0" smtClean="0"/>
            </a:br>
            <a:r>
              <a:rPr lang="en-US" dirty="0" smtClean="0"/>
              <a:t>Student Services Coordinator</a:t>
            </a:r>
            <a:endParaRPr lang="en-CA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797" y="1600200"/>
            <a:ext cx="5820406" cy="4525963"/>
          </a:xfrm>
        </p:spPr>
      </p:pic>
    </p:spTree>
    <p:extLst>
      <p:ext uri="{BB962C8B-B14F-4D97-AF65-F5344CB8AC3E}">
        <p14:creationId xmlns:p14="http://schemas.microsoft.com/office/powerpoint/2010/main" val="15409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Dawn Normoyle</a:t>
            </a:r>
            <a:br>
              <a:rPr lang="en-US" dirty="0" smtClean="0"/>
            </a:br>
            <a:r>
              <a:rPr lang="en-US" dirty="0" smtClean="0"/>
              <a:t>Student Services Coordinator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00308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Dawn Weststrate</a:t>
            </a:r>
            <a:br>
              <a:rPr lang="en-US" dirty="0" smtClean="0"/>
            </a:br>
            <a:r>
              <a:rPr lang="en-US" dirty="0" smtClean="0"/>
              <a:t>Early Intervention Coordinator</a:t>
            </a:r>
            <a:endParaRPr lang="en-CA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67124"/>
            <a:ext cx="4038600" cy="4192114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117929"/>
            <a:ext cx="4038600" cy="349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044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Pam Dudar</a:t>
            </a:r>
            <a:br>
              <a:rPr lang="en-US" dirty="0" smtClean="0"/>
            </a:br>
            <a:r>
              <a:rPr lang="en-US" dirty="0" smtClean="0"/>
              <a:t>Early Learning Support</a:t>
            </a:r>
            <a:endParaRPr lang="en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133600"/>
            <a:ext cx="4854979" cy="3796506"/>
          </a:xfrm>
        </p:spPr>
      </p:pic>
    </p:spTree>
    <p:extLst>
      <p:ext uri="{BB962C8B-B14F-4D97-AF65-F5344CB8AC3E}">
        <p14:creationId xmlns:p14="http://schemas.microsoft.com/office/powerpoint/2010/main" val="184041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1192</TotalTime>
  <Words>743</Words>
  <Application>Microsoft Office PowerPoint</Application>
  <PresentationFormat>On-screen Show (4:3)</PresentationFormat>
  <Paragraphs>129</Paragraphs>
  <Slides>32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Pushpin</vt:lpstr>
      <vt:lpstr>Learning Support Team</vt:lpstr>
      <vt:lpstr>PowerPoint Presentation</vt:lpstr>
      <vt:lpstr>Essential Questions</vt:lpstr>
      <vt:lpstr>Our Day:</vt:lpstr>
      <vt:lpstr>Introductions</vt:lpstr>
      <vt:lpstr>Dean Nielsen Student Services Coordinator</vt:lpstr>
      <vt:lpstr>Dawn Normoyle Student Services Coordinator</vt:lpstr>
      <vt:lpstr>Dawn Weststrate Early Intervention Coordinator</vt:lpstr>
      <vt:lpstr>Pam Dudar Early Learning Support</vt:lpstr>
      <vt:lpstr>Donelda Wygiera Division Psychologist</vt:lpstr>
      <vt:lpstr>Melody Cowper-Smith Division Psychologist</vt:lpstr>
      <vt:lpstr>Mark Linski Behavioral Specialist</vt:lpstr>
      <vt:lpstr>Wanda Christensen Associate Superintendent</vt:lpstr>
      <vt:lpstr>Carmen Christie-Bill Learning Services Coordinator</vt:lpstr>
      <vt:lpstr>Jerry Salmon Learning Services Coordinator</vt:lpstr>
      <vt:lpstr>Lissa Steele Associate Superintendent</vt:lpstr>
      <vt:lpstr>Meeting the team:</vt:lpstr>
      <vt:lpstr>Moving From…Isolated Work</vt:lpstr>
      <vt:lpstr>To… Collaborative Work Learning Support Teams</vt:lpstr>
      <vt:lpstr>Speed Dating</vt:lpstr>
      <vt:lpstr>Questions?</vt:lpstr>
      <vt:lpstr>PowerPoint Presentation</vt:lpstr>
      <vt:lpstr>BREAK – back at 11:15</vt:lpstr>
      <vt:lpstr>News n’ Notes</vt:lpstr>
      <vt:lpstr>What could we do as a LST? </vt:lpstr>
      <vt:lpstr>What could we do as an LST?</vt:lpstr>
      <vt:lpstr>Thoughts on Coaching</vt:lpstr>
      <vt:lpstr>What could we do as an LST?</vt:lpstr>
      <vt:lpstr>Thinking about this Continuum</vt:lpstr>
      <vt:lpstr>Thinking about this Continuum</vt:lpstr>
      <vt:lpstr>Exit Slip</vt:lpstr>
      <vt:lpstr>Lunch – back at 12:45</vt:lpstr>
    </vt:vector>
  </TitlesOfParts>
  <Company>Chinook's Edge School Division No. 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 - LST</dc:title>
  <dc:creator>Technology Services</dc:creator>
  <cp:lastModifiedBy>Technology Services</cp:lastModifiedBy>
  <cp:revision>64</cp:revision>
  <dcterms:created xsi:type="dcterms:W3CDTF">2012-09-22T16:30:26Z</dcterms:created>
  <dcterms:modified xsi:type="dcterms:W3CDTF">2012-11-27T16:54:01Z</dcterms:modified>
</cp:coreProperties>
</file>